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4" r:id="rId6"/>
    <p:sldId id="269" r:id="rId7"/>
    <p:sldId id="271" r:id="rId8"/>
    <p:sldId id="270" r:id="rId9"/>
    <p:sldId id="267" r:id="rId10"/>
    <p:sldId id="268" r:id="rId11"/>
  </p:sldIdLst>
  <p:sldSz cx="9753600" cy="73152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Kage Bold" panose="020B0604020202020204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20B0604020202020204" charset="0"/>
      <p:regular r:id="rId22"/>
    </p:embeddedFont>
    <p:embeddedFont>
      <p:font typeface="Prata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152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9122" b="-505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176" y="1855135"/>
            <a:ext cx="9753600" cy="1933968"/>
            <a:chOff x="0" y="0"/>
            <a:chExt cx="3612444" cy="7162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2445" cy="716284"/>
            </a:xfrm>
            <a:custGeom>
              <a:avLst/>
              <a:gdLst/>
              <a:ahLst/>
              <a:cxnLst/>
              <a:rect l="l" t="t" r="r" b="b"/>
              <a:pathLst>
                <a:path w="3612445" h="716284">
                  <a:moveTo>
                    <a:pt x="0" y="0"/>
                  </a:moveTo>
                  <a:lnTo>
                    <a:pt x="3612445" y="0"/>
                  </a:lnTo>
                  <a:lnTo>
                    <a:pt x="3612445" y="716284"/>
                  </a:lnTo>
                  <a:lnTo>
                    <a:pt x="0" y="716284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12444" cy="754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1520" y="4014560"/>
            <a:ext cx="2194560" cy="21945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3154" y="6597740"/>
            <a:ext cx="5183816" cy="40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0"/>
              </a:lnSpc>
            </a:pPr>
            <a:r>
              <a:rPr lang="en-US" sz="1186" spc="190">
                <a:solidFill>
                  <a:srgbClr val="3A383D"/>
                </a:solidFill>
                <a:latin typeface="Prata"/>
                <a:ea typeface="Prata"/>
                <a:cs typeface="Prata"/>
                <a:sym typeface="Prata"/>
              </a:rPr>
              <a:t>Department of Electrical and Electronic Engineering</a:t>
            </a:r>
          </a:p>
          <a:p>
            <a:pPr algn="l">
              <a:lnSpc>
                <a:spcPts val="1660"/>
              </a:lnSpc>
            </a:pPr>
            <a:r>
              <a:rPr lang="en-US" sz="1186" spc="190">
                <a:solidFill>
                  <a:srgbClr val="3A383D"/>
                </a:solidFill>
                <a:latin typeface="Prata"/>
                <a:ea typeface="Prata"/>
                <a:cs typeface="Prata"/>
                <a:sym typeface="Prata"/>
              </a:rPr>
              <a:t>Bangladesh University of Engineering and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80553" y="1762939"/>
            <a:ext cx="10114707" cy="1877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4"/>
              </a:lnSpc>
            </a:pPr>
            <a:r>
              <a:rPr lang="en-US" sz="7800" b="1" spc="912">
                <a:solidFill>
                  <a:srgbClr val="3A383D"/>
                </a:solidFill>
                <a:latin typeface="Kage Bold"/>
                <a:ea typeface="Kage Bold"/>
                <a:cs typeface="Kage Bold"/>
                <a:sym typeface="Kage Bold"/>
              </a:rPr>
              <a:t>Mop Bot:</a:t>
            </a:r>
          </a:p>
          <a:p>
            <a:pPr algn="ctr">
              <a:lnSpc>
                <a:spcPts val="5876"/>
              </a:lnSpc>
            </a:pPr>
            <a:r>
              <a:rPr lang="en-US" sz="5200" b="1" spc="608">
                <a:solidFill>
                  <a:srgbClr val="3A383D"/>
                </a:solidFill>
                <a:latin typeface="Kage Bold"/>
                <a:ea typeface="Kage Bold"/>
                <a:cs typeface="Kage Bold"/>
                <a:sym typeface="Kage Bold"/>
              </a:rPr>
              <a:t>An Autonomous Floor Cleaner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3167" y="481034"/>
            <a:ext cx="8298913" cy="124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3"/>
              </a:lnSpc>
            </a:pPr>
            <a:r>
              <a:rPr lang="en-US" sz="3531" dirty="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Project Update Presentation</a:t>
            </a:r>
          </a:p>
          <a:p>
            <a:pPr algn="ctr">
              <a:lnSpc>
                <a:spcPts val="4943"/>
              </a:lnSpc>
            </a:pPr>
            <a:r>
              <a:rPr lang="en-US" sz="3531" dirty="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EEE 318_B1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3154" y="3957410"/>
            <a:ext cx="4093162" cy="252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800" u="sng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nstructors:</a:t>
            </a:r>
          </a:p>
          <a:p>
            <a:pPr algn="l">
              <a:lnSpc>
                <a:spcPts val="2520"/>
              </a:lnSpc>
            </a:pPr>
            <a:endParaRPr lang="en-US" sz="1800" u="sng">
              <a:solidFill>
                <a:srgbClr val="3A383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>
                <a:solidFill>
                  <a:srgbClr val="3A383D"/>
                </a:solidFill>
                <a:latin typeface="Poppins Bold"/>
                <a:ea typeface="Poppins Bold"/>
                <a:cs typeface="Poppins Bold"/>
                <a:sym typeface="Poppins Bold"/>
              </a:rPr>
              <a:t>Dr. Mohammad Ariful Haque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 Professor, Dept of EEE, BUET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3A383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>
                <a:solidFill>
                  <a:srgbClr val="3A383D"/>
                </a:solidFill>
                <a:latin typeface="Poppins Bold"/>
                <a:ea typeface="Poppins Bold"/>
                <a:cs typeface="Poppins Bold"/>
                <a:sym typeface="Poppins Bold"/>
              </a:rPr>
              <a:t>Sabbir Ahmed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 Lecturer(PT), Dept of EEE, BUET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3A38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86970" y="3865302"/>
            <a:ext cx="4225692" cy="334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886" u="sng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  <a:r>
              <a:rPr lang="en-US" sz="1886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</a:p>
          <a:p>
            <a:pPr algn="l">
              <a:lnSpc>
                <a:spcPts val="2640"/>
              </a:lnSpc>
            </a:pPr>
            <a:r>
              <a:rPr lang="en-US" sz="1886" b="1">
                <a:solidFill>
                  <a:srgbClr val="3A383D"/>
                </a:solidFill>
                <a:latin typeface="Poppins Bold"/>
                <a:ea typeface="Poppins Bold"/>
                <a:cs typeface="Poppins Bold"/>
                <a:sym typeface="Poppins Bold"/>
              </a:rPr>
              <a:t>Group 05</a:t>
            </a:r>
          </a:p>
          <a:p>
            <a:pPr algn="l">
              <a:lnSpc>
                <a:spcPts val="2640"/>
              </a:lnSpc>
            </a:pPr>
            <a:endParaRPr lang="en-US" sz="1886" b="1">
              <a:solidFill>
                <a:srgbClr val="3A383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640"/>
              </a:lnSpc>
            </a:pPr>
            <a:r>
              <a:rPr lang="en-US" sz="1886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Ilias Ahmad                       2006068</a:t>
            </a:r>
          </a:p>
          <a:p>
            <a:pPr algn="l">
              <a:lnSpc>
                <a:spcPts val="2640"/>
              </a:lnSpc>
            </a:pPr>
            <a:r>
              <a:rPr lang="en-US" sz="1886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Puspita Mobarak              2006087</a:t>
            </a:r>
          </a:p>
          <a:p>
            <a:pPr algn="l">
              <a:lnSpc>
                <a:spcPts val="2640"/>
              </a:lnSpc>
            </a:pPr>
            <a:r>
              <a:rPr lang="en-US" sz="1886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Md. Al Amin                       2006088</a:t>
            </a:r>
          </a:p>
          <a:p>
            <a:pPr algn="l">
              <a:lnSpc>
                <a:spcPts val="2640"/>
              </a:lnSpc>
            </a:pPr>
            <a:r>
              <a:rPr lang="en-US" sz="1886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Mohammad Al Hosan    2006090</a:t>
            </a:r>
          </a:p>
          <a:p>
            <a:pPr algn="l">
              <a:lnSpc>
                <a:spcPts val="2640"/>
              </a:lnSpc>
            </a:pPr>
            <a:r>
              <a:rPr lang="en-US" sz="1886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Dipto Archishman Saha 2006093</a:t>
            </a:r>
          </a:p>
          <a:p>
            <a:pPr algn="l">
              <a:lnSpc>
                <a:spcPts val="2640"/>
              </a:lnSpc>
            </a:pPr>
            <a:r>
              <a:rPr lang="en-US" sz="1886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Nahian Tasnim                 2006098</a:t>
            </a:r>
          </a:p>
          <a:p>
            <a:pPr algn="l">
              <a:lnSpc>
                <a:spcPts val="2640"/>
              </a:lnSpc>
            </a:pPr>
            <a:endParaRPr lang="en-US" sz="1886">
              <a:solidFill>
                <a:srgbClr val="3A38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7315200"/>
                </a:moveTo>
                <a:lnTo>
                  <a:pt x="0" y="7315200"/>
                </a:lnTo>
                <a:lnTo>
                  <a:pt x="0" y="0"/>
                </a:lnTo>
                <a:lnTo>
                  <a:pt x="9753600" y="0"/>
                </a:lnTo>
                <a:lnTo>
                  <a:pt x="9753600" y="7315200"/>
                </a:lnTo>
                <a:close/>
              </a:path>
            </a:pathLst>
          </a:custGeom>
          <a:blipFill>
            <a:blip r:embed="rId2"/>
            <a:stretch>
              <a:fillRect l="-6285" r="-628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90800" y="2819400"/>
            <a:ext cx="4789405" cy="2101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6"/>
              </a:lnSpc>
            </a:pPr>
            <a:r>
              <a:rPr lang="en-US" sz="8000" b="1" dirty="0">
                <a:solidFill>
                  <a:srgbClr val="7FA76D"/>
                </a:solidFill>
                <a:latin typeface="Kage Bold"/>
                <a:ea typeface="Kage Bold"/>
                <a:cs typeface="Kage Bold"/>
                <a:sym typeface="Kage Bold"/>
              </a:rPr>
              <a:t>Thank You ! ^ ^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94246" y="981796"/>
            <a:ext cx="2940326" cy="2141981"/>
            <a:chOff x="0" y="0"/>
            <a:chExt cx="8680965" cy="6323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80965" cy="6323945"/>
            </a:xfrm>
            <a:custGeom>
              <a:avLst/>
              <a:gdLst/>
              <a:ahLst/>
              <a:cxnLst/>
              <a:rect l="l" t="t" r="r" b="b"/>
              <a:pathLst>
                <a:path w="8680965" h="6323945">
                  <a:moveTo>
                    <a:pt x="0" y="0"/>
                  </a:moveTo>
                  <a:lnTo>
                    <a:pt x="8680965" y="0"/>
                  </a:lnTo>
                  <a:lnTo>
                    <a:pt x="8680965" y="6323945"/>
                  </a:lnTo>
                  <a:lnTo>
                    <a:pt x="0" y="6323945"/>
                  </a:lnTo>
                  <a:close/>
                </a:path>
              </a:pathLst>
            </a:custGeom>
            <a:blipFill>
              <a:blip r:embed="rId3"/>
              <a:stretch>
                <a:fillRect l="-10707" r="-10707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646060" y="137228"/>
            <a:ext cx="708676" cy="736640"/>
          </a:xfrm>
          <a:custGeom>
            <a:avLst/>
            <a:gdLst/>
            <a:ahLst/>
            <a:cxnLst/>
            <a:rect l="l" t="t" r="r" b="b"/>
            <a:pathLst>
              <a:path w="989971" h="1029035">
                <a:moveTo>
                  <a:pt x="0" y="0"/>
                </a:moveTo>
                <a:lnTo>
                  <a:pt x="989972" y="0"/>
                </a:lnTo>
                <a:lnTo>
                  <a:pt x="989972" y="1029035"/>
                </a:lnTo>
                <a:lnTo>
                  <a:pt x="0" y="1029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638971" y="3200399"/>
            <a:ext cx="715764" cy="640283"/>
          </a:xfrm>
          <a:custGeom>
            <a:avLst/>
            <a:gdLst/>
            <a:ahLst/>
            <a:cxnLst/>
            <a:rect l="l" t="t" r="r" b="b"/>
            <a:pathLst>
              <a:path w="1113231" h="995835">
                <a:moveTo>
                  <a:pt x="0" y="0"/>
                </a:moveTo>
                <a:lnTo>
                  <a:pt x="1113231" y="0"/>
                </a:lnTo>
                <a:lnTo>
                  <a:pt x="1113231" y="995835"/>
                </a:lnTo>
                <a:lnTo>
                  <a:pt x="0" y="995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66497" y="922684"/>
            <a:ext cx="3339305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600" b="1" u="sng" spc="475">
                <a:solidFill>
                  <a:srgbClr val="3A383D"/>
                </a:solidFill>
                <a:latin typeface="Kage Bold"/>
                <a:ea typeface="Kage Bold"/>
                <a:cs typeface="Kage Bold"/>
                <a:sym typeface="Kage Bold"/>
              </a:rPr>
              <a:t>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6497" y="1945848"/>
            <a:ext cx="4300348" cy="357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6" lvl="1" indent="-248283" algn="l">
              <a:lnSpc>
                <a:spcPts val="4898"/>
              </a:lnSpc>
              <a:buFont typeface="Arial"/>
              <a:buChar char="•"/>
            </a:pPr>
            <a:r>
              <a:rPr lang="en-US" sz="2299" dirty="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Objective</a:t>
            </a:r>
          </a:p>
          <a:p>
            <a:pPr marL="496566" lvl="1" indent="-248283" algn="l">
              <a:lnSpc>
                <a:spcPts val="4898"/>
              </a:lnSpc>
              <a:buFont typeface="Arial"/>
              <a:buChar char="•"/>
            </a:pPr>
            <a:r>
              <a:rPr lang="en-US" sz="2299" dirty="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Block Diagram</a:t>
            </a:r>
          </a:p>
          <a:p>
            <a:pPr marL="496566" lvl="1" indent="-248283" algn="l">
              <a:lnSpc>
                <a:spcPts val="4898"/>
              </a:lnSpc>
              <a:buFont typeface="Arial"/>
              <a:buChar char="•"/>
            </a:pPr>
            <a:r>
              <a:rPr lang="en-US" sz="2299" dirty="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Current Progress</a:t>
            </a:r>
          </a:p>
          <a:p>
            <a:pPr marL="496566" lvl="1" indent="-248283" algn="l">
              <a:lnSpc>
                <a:spcPts val="4898"/>
              </a:lnSpc>
              <a:buFont typeface="Arial"/>
              <a:buChar char="•"/>
            </a:pPr>
            <a:r>
              <a:rPr lang="en-US" sz="2299" dirty="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Video Demonstration</a:t>
            </a:r>
          </a:p>
          <a:p>
            <a:pPr marL="496566" lvl="1" indent="-248283" algn="l">
              <a:lnSpc>
                <a:spcPts val="4898"/>
              </a:lnSpc>
              <a:buFont typeface="Arial"/>
              <a:buChar char="•"/>
            </a:pPr>
            <a:r>
              <a:rPr lang="en-US" sz="2299" dirty="0">
                <a:solidFill>
                  <a:srgbClr val="3A383D"/>
                </a:solidFill>
                <a:latin typeface="Poppins"/>
                <a:ea typeface="Poppins"/>
                <a:cs typeface="Poppins"/>
                <a:sym typeface="Poppins"/>
              </a:rPr>
              <a:t>Future Work</a:t>
            </a:r>
          </a:p>
          <a:p>
            <a:pPr algn="ctr">
              <a:lnSpc>
                <a:spcPts val="3620"/>
              </a:lnSpc>
            </a:pPr>
            <a:endParaRPr lang="en-US" sz="2299" dirty="0">
              <a:solidFill>
                <a:srgbClr val="3A38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42833B-E337-E95E-4D38-7C1C553264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494" b="8932"/>
          <a:stretch/>
        </p:blipFill>
        <p:spPr>
          <a:xfrm>
            <a:off x="6633342" y="3917304"/>
            <a:ext cx="3001230" cy="31984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5" r="-628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9344" y="3263920"/>
            <a:ext cx="2632221" cy="2721911"/>
            <a:chOff x="0" y="0"/>
            <a:chExt cx="992043" cy="1171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2043" cy="1171287"/>
            </a:xfrm>
            <a:custGeom>
              <a:avLst/>
              <a:gdLst/>
              <a:ahLst/>
              <a:cxnLst/>
              <a:rect l="l" t="t" r="r" b="b"/>
              <a:pathLst>
                <a:path w="992043" h="1171287">
                  <a:moveTo>
                    <a:pt x="104054" y="0"/>
                  </a:moveTo>
                  <a:lnTo>
                    <a:pt x="887990" y="0"/>
                  </a:lnTo>
                  <a:cubicBezTo>
                    <a:pt x="945457" y="0"/>
                    <a:pt x="992043" y="46586"/>
                    <a:pt x="992043" y="104054"/>
                  </a:cubicBezTo>
                  <a:lnTo>
                    <a:pt x="992043" y="1067233"/>
                  </a:lnTo>
                  <a:cubicBezTo>
                    <a:pt x="992043" y="1124701"/>
                    <a:pt x="945457" y="1171287"/>
                    <a:pt x="887990" y="1171287"/>
                  </a:cubicBezTo>
                  <a:lnTo>
                    <a:pt x="104054" y="1171287"/>
                  </a:lnTo>
                  <a:cubicBezTo>
                    <a:pt x="46586" y="1171287"/>
                    <a:pt x="0" y="1124701"/>
                    <a:pt x="0" y="1067233"/>
                  </a:cubicBezTo>
                  <a:lnTo>
                    <a:pt x="0" y="104054"/>
                  </a:lnTo>
                  <a:cubicBezTo>
                    <a:pt x="0" y="46586"/>
                    <a:pt x="46586" y="0"/>
                    <a:pt x="104054" y="0"/>
                  </a:cubicBezTo>
                  <a:close/>
                </a:path>
              </a:pathLst>
            </a:custGeom>
            <a:solidFill>
              <a:srgbClr val="DAD9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992043" cy="1257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9"/>
                </a:lnSpc>
              </a:pPr>
              <a:r>
                <a:rPr lang="en-US" sz="1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Development of an autonomous control floor cleaner </a:t>
              </a:r>
            </a:p>
            <a:p>
              <a:pPr algn="ctr">
                <a:lnSpc>
                  <a:spcPts val="1812"/>
                </a:lnSpc>
              </a:pPr>
              <a:endPara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92750" y="3263920"/>
            <a:ext cx="2589923" cy="2886991"/>
            <a:chOff x="0" y="102031"/>
            <a:chExt cx="959231" cy="1069256"/>
          </a:xfrm>
        </p:grpSpPr>
        <p:sp>
          <p:nvSpPr>
            <p:cNvPr id="7" name="Freeform 7"/>
            <p:cNvSpPr/>
            <p:nvPr/>
          </p:nvSpPr>
          <p:spPr>
            <a:xfrm>
              <a:off x="0" y="102031"/>
              <a:ext cx="959231" cy="1069256"/>
            </a:xfrm>
            <a:custGeom>
              <a:avLst/>
              <a:gdLst/>
              <a:ahLst/>
              <a:cxnLst/>
              <a:rect l="l" t="t" r="r" b="b"/>
              <a:pathLst>
                <a:path w="959231" h="1171287">
                  <a:moveTo>
                    <a:pt x="107613" y="0"/>
                  </a:moveTo>
                  <a:lnTo>
                    <a:pt x="851618" y="0"/>
                  </a:lnTo>
                  <a:cubicBezTo>
                    <a:pt x="911051" y="0"/>
                    <a:pt x="959231" y="48180"/>
                    <a:pt x="959231" y="107613"/>
                  </a:cubicBezTo>
                  <a:lnTo>
                    <a:pt x="959231" y="1063674"/>
                  </a:lnTo>
                  <a:cubicBezTo>
                    <a:pt x="959231" y="1123107"/>
                    <a:pt x="911051" y="1171287"/>
                    <a:pt x="851618" y="1171287"/>
                  </a:cubicBezTo>
                  <a:lnTo>
                    <a:pt x="107613" y="1171287"/>
                  </a:lnTo>
                  <a:cubicBezTo>
                    <a:pt x="48180" y="1171287"/>
                    <a:pt x="0" y="1123107"/>
                    <a:pt x="0" y="1063674"/>
                  </a:cubicBezTo>
                  <a:lnTo>
                    <a:pt x="0" y="107613"/>
                  </a:lnTo>
                  <a:cubicBezTo>
                    <a:pt x="0" y="48180"/>
                    <a:pt x="48180" y="0"/>
                    <a:pt x="107613" y="0"/>
                  </a:cubicBezTo>
                  <a:close/>
                </a:path>
              </a:pathLst>
            </a:custGeom>
            <a:solidFill>
              <a:srgbClr val="DAD9D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02031"/>
              <a:ext cx="959231" cy="106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9"/>
                </a:lnSpc>
              </a:pPr>
              <a:r>
                <a:rPr lang="en-US" sz="1999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Testing of its functionality in real-life situations</a:t>
              </a:r>
            </a:p>
            <a:p>
              <a:pPr algn="ctr">
                <a:lnSpc>
                  <a:spcPts val="1812"/>
                </a:lnSpc>
              </a:pPr>
              <a:endPara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14176" y="3263920"/>
            <a:ext cx="2907647" cy="2886991"/>
            <a:chOff x="0" y="0"/>
            <a:chExt cx="1171287" cy="11712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1287" cy="1171287"/>
            </a:xfrm>
            <a:custGeom>
              <a:avLst/>
              <a:gdLst/>
              <a:ahLst/>
              <a:cxnLst/>
              <a:rect l="l" t="t" r="r" b="b"/>
              <a:pathLst>
                <a:path w="1171287" h="1171287">
                  <a:moveTo>
                    <a:pt x="88130" y="0"/>
                  </a:moveTo>
                  <a:lnTo>
                    <a:pt x="1083157" y="0"/>
                  </a:lnTo>
                  <a:cubicBezTo>
                    <a:pt x="1106530" y="0"/>
                    <a:pt x="1128946" y="9285"/>
                    <a:pt x="1145474" y="25813"/>
                  </a:cubicBezTo>
                  <a:cubicBezTo>
                    <a:pt x="1162002" y="42340"/>
                    <a:pt x="1171287" y="64757"/>
                    <a:pt x="1171287" y="88130"/>
                  </a:cubicBezTo>
                  <a:lnTo>
                    <a:pt x="1171287" y="1083157"/>
                  </a:lnTo>
                  <a:cubicBezTo>
                    <a:pt x="1171287" y="1106530"/>
                    <a:pt x="1162002" y="1128946"/>
                    <a:pt x="1145474" y="1145474"/>
                  </a:cubicBezTo>
                  <a:cubicBezTo>
                    <a:pt x="1128946" y="1162002"/>
                    <a:pt x="1106530" y="1171287"/>
                    <a:pt x="1083157" y="1171287"/>
                  </a:cubicBezTo>
                  <a:lnTo>
                    <a:pt x="88130" y="1171287"/>
                  </a:lnTo>
                  <a:cubicBezTo>
                    <a:pt x="64757" y="1171287"/>
                    <a:pt x="42340" y="1162002"/>
                    <a:pt x="25813" y="1145474"/>
                  </a:cubicBezTo>
                  <a:cubicBezTo>
                    <a:pt x="9285" y="1128946"/>
                    <a:pt x="0" y="1106530"/>
                    <a:pt x="0" y="1083157"/>
                  </a:cubicBezTo>
                  <a:lnTo>
                    <a:pt x="0" y="88130"/>
                  </a:lnTo>
                  <a:cubicBezTo>
                    <a:pt x="0" y="64757"/>
                    <a:pt x="9285" y="42340"/>
                    <a:pt x="25813" y="25813"/>
                  </a:cubicBezTo>
                  <a:cubicBezTo>
                    <a:pt x="42340" y="9285"/>
                    <a:pt x="64757" y="0"/>
                    <a:pt x="88130" y="0"/>
                  </a:cubicBezTo>
                  <a:close/>
                </a:path>
              </a:pathLst>
            </a:custGeom>
            <a:solidFill>
              <a:srgbClr val="DAD9D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076906" cy="1171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9"/>
                </a:lnSpc>
              </a:pPr>
              <a:r>
                <a:rPr lang="en-US" sz="1999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Optimization in order to make it cost-effective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38914" y="2970389"/>
            <a:ext cx="490861" cy="550967"/>
          </a:xfrm>
          <a:custGeom>
            <a:avLst/>
            <a:gdLst/>
            <a:ahLst/>
            <a:cxnLst/>
            <a:rect l="l" t="t" r="r" b="b"/>
            <a:pathLst>
              <a:path w="490861" h="550967">
                <a:moveTo>
                  <a:pt x="0" y="0"/>
                </a:moveTo>
                <a:lnTo>
                  <a:pt x="490861" y="0"/>
                </a:lnTo>
                <a:lnTo>
                  <a:pt x="490861" y="550966"/>
                </a:lnTo>
                <a:lnTo>
                  <a:pt x="0" y="550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95074" y="1413664"/>
            <a:ext cx="4397675" cy="77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6600" b="1" spc="475">
                <a:solidFill>
                  <a:srgbClr val="3A383D"/>
                </a:solidFill>
                <a:latin typeface="Kage Bold"/>
                <a:ea typeface="Kage Bold"/>
                <a:cs typeface="Kage Bold"/>
                <a:sym typeface="Kage Bold"/>
              </a:rPr>
              <a:t>Objective</a:t>
            </a:r>
          </a:p>
        </p:txBody>
      </p:sp>
      <p:sp>
        <p:nvSpPr>
          <p:cNvPr id="14" name="Freeform 14"/>
          <p:cNvSpPr/>
          <p:nvPr/>
        </p:nvSpPr>
        <p:spPr>
          <a:xfrm>
            <a:off x="6778184" y="2988436"/>
            <a:ext cx="490861" cy="550967"/>
          </a:xfrm>
          <a:custGeom>
            <a:avLst/>
            <a:gdLst/>
            <a:ahLst/>
            <a:cxnLst/>
            <a:rect l="l" t="t" r="r" b="b"/>
            <a:pathLst>
              <a:path w="490861" h="550967">
                <a:moveTo>
                  <a:pt x="0" y="0"/>
                </a:moveTo>
                <a:lnTo>
                  <a:pt x="490861" y="0"/>
                </a:lnTo>
                <a:lnTo>
                  <a:pt x="490861" y="550966"/>
                </a:lnTo>
                <a:lnTo>
                  <a:pt x="0" y="550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363741" y="2978491"/>
            <a:ext cx="490861" cy="550967"/>
          </a:xfrm>
          <a:custGeom>
            <a:avLst/>
            <a:gdLst/>
            <a:ahLst/>
            <a:cxnLst/>
            <a:rect l="l" t="t" r="r" b="b"/>
            <a:pathLst>
              <a:path w="490861" h="550967">
                <a:moveTo>
                  <a:pt x="0" y="0"/>
                </a:moveTo>
                <a:lnTo>
                  <a:pt x="490861" y="0"/>
                </a:lnTo>
                <a:lnTo>
                  <a:pt x="490861" y="550966"/>
                </a:lnTo>
                <a:lnTo>
                  <a:pt x="0" y="550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7315200"/>
                </a:moveTo>
                <a:lnTo>
                  <a:pt x="0" y="7315200"/>
                </a:lnTo>
                <a:lnTo>
                  <a:pt x="0" y="0"/>
                </a:lnTo>
                <a:lnTo>
                  <a:pt x="9753600" y="0"/>
                </a:lnTo>
                <a:lnTo>
                  <a:pt x="9753600" y="7315200"/>
                </a:lnTo>
                <a:close/>
              </a:path>
            </a:pathLst>
          </a:custGeom>
          <a:blipFill>
            <a:blip r:embed="rId2"/>
            <a:stretch>
              <a:fillRect l="-6285" r="-628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7823" y="2360853"/>
            <a:ext cx="1354132" cy="1472960"/>
            <a:chOff x="0" y="0"/>
            <a:chExt cx="501530" cy="5455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530" cy="545541"/>
            </a:xfrm>
            <a:custGeom>
              <a:avLst/>
              <a:gdLst/>
              <a:ahLst/>
              <a:cxnLst/>
              <a:rect l="l" t="t" r="r" b="b"/>
              <a:pathLst>
                <a:path w="501530" h="545541">
                  <a:moveTo>
                    <a:pt x="0" y="0"/>
                  </a:moveTo>
                  <a:lnTo>
                    <a:pt x="501530" y="0"/>
                  </a:lnTo>
                  <a:lnTo>
                    <a:pt x="501530" y="545541"/>
                  </a:lnTo>
                  <a:lnTo>
                    <a:pt x="0" y="545541"/>
                  </a:lnTo>
                  <a:close/>
                </a:path>
              </a:pathLst>
            </a:custGeom>
            <a:solidFill>
              <a:srgbClr val="ECECE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01530" cy="593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06214" y="5259024"/>
            <a:ext cx="1888138" cy="1638106"/>
            <a:chOff x="0" y="0"/>
            <a:chExt cx="699310" cy="6067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9310" cy="606706"/>
            </a:xfrm>
            <a:custGeom>
              <a:avLst/>
              <a:gdLst/>
              <a:ahLst/>
              <a:cxnLst/>
              <a:rect l="l" t="t" r="r" b="b"/>
              <a:pathLst>
                <a:path w="699310" h="606706">
                  <a:moveTo>
                    <a:pt x="0" y="0"/>
                  </a:moveTo>
                  <a:lnTo>
                    <a:pt x="699310" y="0"/>
                  </a:lnTo>
                  <a:lnTo>
                    <a:pt x="699310" y="606706"/>
                  </a:lnTo>
                  <a:lnTo>
                    <a:pt x="0" y="606706"/>
                  </a:lnTo>
                  <a:close/>
                </a:path>
              </a:pathLst>
            </a:custGeom>
            <a:solidFill>
              <a:srgbClr val="ECECE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99310" cy="654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00030" y="2360853"/>
            <a:ext cx="1419602" cy="1454806"/>
            <a:chOff x="0" y="0"/>
            <a:chExt cx="525779" cy="5388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5779" cy="538817"/>
            </a:xfrm>
            <a:custGeom>
              <a:avLst/>
              <a:gdLst/>
              <a:ahLst/>
              <a:cxnLst/>
              <a:rect l="l" t="t" r="r" b="b"/>
              <a:pathLst>
                <a:path w="525779" h="538817">
                  <a:moveTo>
                    <a:pt x="0" y="0"/>
                  </a:moveTo>
                  <a:lnTo>
                    <a:pt x="525779" y="0"/>
                  </a:lnTo>
                  <a:lnTo>
                    <a:pt x="525779" y="538817"/>
                  </a:lnTo>
                  <a:lnTo>
                    <a:pt x="0" y="538817"/>
                  </a:lnTo>
                  <a:close/>
                </a:path>
              </a:pathLst>
            </a:custGeom>
            <a:solidFill>
              <a:srgbClr val="ECECE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25779" cy="586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352">
            <a:off x="5476774" y="2373873"/>
            <a:ext cx="1659324" cy="1545037"/>
            <a:chOff x="0" y="0"/>
            <a:chExt cx="614565" cy="5722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4565" cy="572236"/>
            </a:xfrm>
            <a:custGeom>
              <a:avLst/>
              <a:gdLst/>
              <a:ahLst/>
              <a:cxnLst/>
              <a:rect l="l" t="t" r="r" b="b"/>
              <a:pathLst>
                <a:path w="614565" h="572236">
                  <a:moveTo>
                    <a:pt x="0" y="0"/>
                  </a:moveTo>
                  <a:lnTo>
                    <a:pt x="614565" y="0"/>
                  </a:lnTo>
                  <a:lnTo>
                    <a:pt x="614565" y="572236"/>
                  </a:lnTo>
                  <a:lnTo>
                    <a:pt x="0" y="572236"/>
                  </a:lnTo>
                  <a:close/>
                </a:path>
              </a:pathLst>
            </a:custGeom>
            <a:solidFill>
              <a:srgbClr val="ECECE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14565" cy="619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48047" y="2334403"/>
            <a:ext cx="1573599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Plant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(Motor &amp;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Robot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Dynamics)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799269" y="2401078"/>
            <a:ext cx="1665448" cy="1433564"/>
            <a:chOff x="0" y="0"/>
            <a:chExt cx="616832" cy="5309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6832" cy="530950"/>
            </a:xfrm>
            <a:custGeom>
              <a:avLst/>
              <a:gdLst/>
              <a:ahLst/>
              <a:cxnLst/>
              <a:rect l="l" t="t" r="r" b="b"/>
              <a:pathLst>
                <a:path w="616832" h="530950">
                  <a:moveTo>
                    <a:pt x="0" y="0"/>
                  </a:moveTo>
                  <a:lnTo>
                    <a:pt x="616832" y="0"/>
                  </a:lnTo>
                  <a:lnTo>
                    <a:pt x="616832" y="530950"/>
                  </a:lnTo>
                  <a:lnTo>
                    <a:pt x="0" y="530950"/>
                  </a:lnTo>
                  <a:close/>
                </a:path>
              </a:pathLst>
            </a:custGeom>
            <a:solidFill>
              <a:srgbClr val="ECECE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616832" cy="578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2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 flipH="1" flipV="1">
            <a:off x="2455992" y="3463234"/>
            <a:ext cx="6770" cy="25957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1511955" y="3191711"/>
            <a:ext cx="6585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2170527" y="2849230"/>
            <a:ext cx="584471" cy="58447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ECE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2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256559" y="2964969"/>
            <a:ext cx="379476" cy="378786"/>
          </a:xfrm>
          <a:custGeom>
            <a:avLst/>
            <a:gdLst/>
            <a:ahLst/>
            <a:cxnLst/>
            <a:rect l="l" t="t" r="r" b="b"/>
            <a:pathLst>
              <a:path w="379476" h="378786">
                <a:moveTo>
                  <a:pt x="0" y="0"/>
                </a:moveTo>
                <a:lnTo>
                  <a:pt x="379476" y="0"/>
                </a:lnTo>
                <a:lnTo>
                  <a:pt x="379476" y="378787"/>
                </a:lnTo>
                <a:lnTo>
                  <a:pt x="0" y="378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299581" y="2584450"/>
            <a:ext cx="1212373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(Sensor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85940" y="5331952"/>
            <a:ext cx="1528684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Feedback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Control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(Gyro/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Sonar)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74123" y="2742509"/>
            <a:ext cx="13798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Controller (Arduino)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65944" y="2510616"/>
            <a:ext cx="154420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(Movement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&amp; Cleaning)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24837" y="2574925"/>
            <a:ext cx="251927" cy="65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4"/>
              </a:lnSpc>
            </a:pPr>
            <a:r>
              <a:rPr lang="en-US" sz="38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+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28409" y="3143900"/>
            <a:ext cx="222808" cy="77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46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24837" y="684096"/>
            <a:ext cx="6303926" cy="77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6600" b="1" spc="475">
                <a:solidFill>
                  <a:srgbClr val="3A383D"/>
                </a:solidFill>
                <a:latin typeface="Kage Bold"/>
                <a:ea typeface="Kage Bold"/>
                <a:cs typeface="Kage Bold"/>
                <a:sym typeface="Kage Bold"/>
              </a:rPr>
              <a:t>Block Diagram</a:t>
            </a:r>
          </a:p>
        </p:txBody>
      </p:sp>
      <p:sp>
        <p:nvSpPr>
          <p:cNvPr id="32" name="AutoShape 32"/>
          <p:cNvSpPr/>
          <p:nvPr/>
        </p:nvSpPr>
        <p:spPr>
          <a:xfrm flipH="1">
            <a:off x="5894351" y="6039977"/>
            <a:ext cx="161224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2721760" y="3160516"/>
            <a:ext cx="6585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4814622" y="3191525"/>
            <a:ext cx="6585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7121647" y="3229625"/>
            <a:ext cx="6585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2446297" y="6039977"/>
            <a:ext cx="155991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7506595" y="3229241"/>
            <a:ext cx="0" cy="28111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600" y="7315200"/>
                </a:moveTo>
                <a:lnTo>
                  <a:pt x="0" y="7315200"/>
                </a:lnTo>
                <a:lnTo>
                  <a:pt x="0" y="0"/>
                </a:lnTo>
                <a:lnTo>
                  <a:pt x="9753600" y="0"/>
                </a:lnTo>
                <a:lnTo>
                  <a:pt x="9753600" y="7315200"/>
                </a:lnTo>
                <a:close/>
              </a:path>
            </a:pathLst>
          </a:custGeom>
          <a:blipFill>
            <a:blip r:embed="rId2"/>
            <a:stretch>
              <a:fillRect l="-6285" r="-628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7400" y="-44749"/>
            <a:ext cx="5486401" cy="1119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6"/>
              </a:lnSpc>
            </a:pPr>
            <a:r>
              <a:rPr lang="en-US" sz="6597" b="1" dirty="0">
                <a:solidFill>
                  <a:srgbClr val="000000"/>
                </a:solidFill>
                <a:latin typeface="Kage Bold"/>
                <a:ea typeface="Kage Bold"/>
                <a:cs typeface="Kage Bold"/>
                <a:sym typeface="Kage Bold"/>
              </a:rPr>
              <a:t>Navigation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229F5-E9F9-B68E-CA06-75E6E9216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1143000"/>
            <a:ext cx="5486402" cy="60068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1FE04-0EDC-D045-8744-7CC6BEC41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E15550-C9F8-116E-D4DB-1E0F685BD15C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5" r="-6285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DD6AB2D-9072-B6A9-227B-35B5BB54E0C3}"/>
              </a:ext>
            </a:extLst>
          </p:cNvPr>
          <p:cNvSpPr txBox="1"/>
          <p:nvPr/>
        </p:nvSpPr>
        <p:spPr>
          <a:xfrm>
            <a:off x="1559166" y="533241"/>
            <a:ext cx="6635268" cy="763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6600" b="1" spc="475" dirty="0">
                <a:solidFill>
                  <a:srgbClr val="3A383D"/>
                </a:solidFill>
                <a:latin typeface="Kage Bold"/>
                <a:ea typeface="Kage Bold"/>
                <a:cs typeface="Kage Bold"/>
                <a:sym typeface="Kage Bold"/>
              </a:rPr>
              <a:t>Current Progress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4E1285BC-D1E9-E18B-5D4D-2483D7FF2155}"/>
              </a:ext>
            </a:extLst>
          </p:cNvPr>
          <p:cNvSpPr txBox="1"/>
          <p:nvPr/>
        </p:nvSpPr>
        <p:spPr>
          <a:xfrm>
            <a:off x="1981200" y="1829896"/>
            <a:ext cx="6060834" cy="43531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9"/>
              </a:lnSpc>
            </a:pPr>
            <a:r>
              <a:rPr lang="en-US" sz="4000" u="sng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Bot movement</a:t>
            </a:r>
          </a:p>
          <a:p>
            <a:pPr>
              <a:lnSpc>
                <a:spcPts val="3019"/>
              </a:lnSpc>
            </a:pPr>
            <a:endParaRPr lang="en-US" sz="32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19"/>
              </a:lnSpc>
            </a:pPr>
            <a:endParaRPr lang="en-US" sz="19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ts val="301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bot moves with manual instructions using Bluetooth module</a:t>
            </a:r>
          </a:p>
          <a:p>
            <a:pPr marL="342900" indent="-342900">
              <a:lnSpc>
                <a:spcPts val="301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ts val="301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Sonars have been used for detecting obstacles</a:t>
            </a:r>
          </a:p>
          <a:p>
            <a:pPr>
              <a:lnSpc>
                <a:spcPts val="3019"/>
              </a:lnSpc>
            </a:pPr>
            <a:endParaRPr lang="en-US" sz="19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019"/>
              </a:lnSpc>
            </a:pPr>
            <a:endParaRPr lang="en-US" sz="19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1812"/>
              </a:lnSpc>
            </a:pPr>
            <a:endParaRPr lang="en-US" sz="19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712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3582-B510-97A5-690E-7469869F8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DA42FC-3AC5-033E-9C13-E368094EE269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5" r="-6285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49491CE-B505-E134-C867-6C0E24D8B3E8}"/>
              </a:ext>
            </a:extLst>
          </p:cNvPr>
          <p:cNvSpPr txBox="1"/>
          <p:nvPr/>
        </p:nvSpPr>
        <p:spPr>
          <a:xfrm>
            <a:off x="1559166" y="533241"/>
            <a:ext cx="6635268" cy="763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6600" b="1" spc="475" dirty="0">
                <a:solidFill>
                  <a:srgbClr val="3A383D"/>
                </a:solidFill>
                <a:latin typeface="Kage Bold"/>
                <a:ea typeface="Kage Bold"/>
                <a:cs typeface="Kage Bold"/>
                <a:sym typeface="Kage Bold"/>
              </a:rPr>
              <a:t>Current Progress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21CE2371-C218-AA68-3490-7DAD631871D2}"/>
              </a:ext>
            </a:extLst>
          </p:cNvPr>
          <p:cNvSpPr txBox="1"/>
          <p:nvPr/>
        </p:nvSpPr>
        <p:spPr>
          <a:xfrm>
            <a:off x="1628041" y="1306770"/>
            <a:ext cx="6497517" cy="43531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3019"/>
              </a:lnSpc>
            </a:pPr>
            <a:endParaRPr lang="en-US" sz="19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019"/>
              </a:lnSpc>
            </a:pPr>
            <a:r>
              <a:rPr lang="en-US" sz="4000" u="sng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Mopping </a:t>
            </a:r>
          </a:p>
          <a:p>
            <a:pPr algn="ctr">
              <a:lnSpc>
                <a:spcPts val="3019"/>
              </a:lnSpc>
            </a:pPr>
            <a:endParaRPr lang="en-US" sz="4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019"/>
              </a:lnSpc>
            </a:pPr>
            <a:endParaRPr lang="en-US" sz="4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ts val="301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Mop rotates to clean a space</a:t>
            </a:r>
          </a:p>
          <a:p>
            <a:pPr marL="342900" indent="-342900">
              <a:lnSpc>
                <a:spcPts val="301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ts val="301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Pump sprays water for a fraction of time when the mopping process is active,  then stays off, and the process repeats</a:t>
            </a:r>
          </a:p>
          <a:p>
            <a:pPr algn="ctr">
              <a:lnSpc>
                <a:spcPts val="3019"/>
              </a:lnSpc>
            </a:pPr>
            <a:endParaRPr lang="en-US" sz="19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1812"/>
              </a:lnSpc>
            </a:pPr>
            <a:endParaRPr lang="en-US" sz="19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78399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1FE04-0EDC-D045-8744-7CC6BEC41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E15550-C9F8-116E-D4DB-1E0F685BD15C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5" r="-6285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DD6AB2D-9072-B6A9-227B-35B5BB54E0C3}"/>
              </a:ext>
            </a:extLst>
          </p:cNvPr>
          <p:cNvSpPr txBox="1"/>
          <p:nvPr/>
        </p:nvSpPr>
        <p:spPr>
          <a:xfrm>
            <a:off x="1229288" y="150489"/>
            <a:ext cx="7051434" cy="1426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400" b="1" spc="475" dirty="0">
                <a:solidFill>
                  <a:srgbClr val="3A383D"/>
                </a:solidFill>
                <a:latin typeface="Kage Bold"/>
                <a:ea typeface="Kage Bold"/>
                <a:cs typeface="Kage Bold"/>
                <a:sym typeface="Kage Bold"/>
              </a:rPr>
              <a:t>Demonstration of bot and mopper movement</a:t>
            </a:r>
          </a:p>
        </p:txBody>
      </p:sp>
    </p:spTree>
    <p:extLst>
      <p:ext uri="{BB962C8B-B14F-4D97-AF65-F5344CB8AC3E}">
        <p14:creationId xmlns:p14="http://schemas.microsoft.com/office/powerpoint/2010/main" val="7551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5" r="-62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77962" y="638458"/>
            <a:ext cx="5094438" cy="763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6600" b="1" spc="475" dirty="0">
                <a:solidFill>
                  <a:srgbClr val="3A383D"/>
                </a:solidFill>
                <a:latin typeface="Kage Bold"/>
                <a:ea typeface="Kage Bold"/>
                <a:cs typeface="Kage Bold"/>
                <a:sym typeface="Kage Bold"/>
              </a:rPr>
              <a:t>Future Work</a:t>
            </a:r>
          </a:p>
        </p:txBody>
      </p:sp>
      <p:sp>
        <p:nvSpPr>
          <p:cNvPr id="4" name="Freeform 4"/>
          <p:cNvSpPr/>
          <p:nvPr/>
        </p:nvSpPr>
        <p:spPr>
          <a:xfrm>
            <a:off x="1089526" y="5180921"/>
            <a:ext cx="396555" cy="453434"/>
          </a:xfrm>
          <a:custGeom>
            <a:avLst/>
            <a:gdLst/>
            <a:ahLst/>
            <a:cxnLst/>
            <a:rect l="l" t="t" r="r" b="b"/>
            <a:pathLst>
              <a:path w="490861" h="550967">
                <a:moveTo>
                  <a:pt x="0" y="0"/>
                </a:moveTo>
                <a:lnTo>
                  <a:pt x="490862" y="0"/>
                </a:lnTo>
                <a:lnTo>
                  <a:pt x="490862" y="550966"/>
                </a:lnTo>
                <a:lnTo>
                  <a:pt x="0" y="550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525" y="3958599"/>
            <a:ext cx="396556" cy="453434"/>
          </a:xfrm>
          <a:custGeom>
            <a:avLst/>
            <a:gdLst/>
            <a:ahLst/>
            <a:cxnLst/>
            <a:rect l="l" t="t" r="r" b="b"/>
            <a:pathLst>
              <a:path w="490861" h="550967">
                <a:moveTo>
                  <a:pt x="0" y="0"/>
                </a:moveTo>
                <a:lnTo>
                  <a:pt x="490862" y="0"/>
                </a:lnTo>
                <a:lnTo>
                  <a:pt x="490862" y="550967"/>
                </a:lnTo>
                <a:lnTo>
                  <a:pt x="0" y="550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4210" y="3105266"/>
            <a:ext cx="396555" cy="453434"/>
          </a:xfrm>
          <a:custGeom>
            <a:avLst/>
            <a:gdLst/>
            <a:ahLst/>
            <a:cxnLst/>
            <a:rect l="l" t="t" r="r" b="b"/>
            <a:pathLst>
              <a:path w="490861" h="550967">
                <a:moveTo>
                  <a:pt x="0" y="0"/>
                </a:moveTo>
                <a:lnTo>
                  <a:pt x="490862" y="0"/>
                </a:lnTo>
                <a:lnTo>
                  <a:pt x="490862" y="550967"/>
                </a:lnTo>
                <a:lnTo>
                  <a:pt x="0" y="550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60956" y="5174299"/>
            <a:ext cx="7471014" cy="15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A383D"/>
                </a:solidFill>
                <a:latin typeface="Canva Sans"/>
                <a:ea typeface="Canva Sans"/>
                <a:cs typeface="Canva Sans"/>
                <a:sym typeface="Canva Sans"/>
              </a:rPr>
              <a:t> More upgraded use of sonars to ensure the obstacle detection and change of movement direction more accurately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3A383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87537" y="1997485"/>
            <a:ext cx="7471014" cy="196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400" dirty="0">
                <a:solidFill>
                  <a:srgbClr val="3A383D"/>
                </a:solidFill>
                <a:latin typeface="Canva Sans"/>
                <a:ea typeface="Canva Sans"/>
                <a:cs typeface="Canva Sans"/>
                <a:sym typeface="Canva Sans"/>
              </a:rPr>
              <a:t>As a part of future tasks, we’ll try to implement ---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3A383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A383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A383D"/>
                </a:solidFill>
                <a:latin typeface="Canva Sans"/>
                <a:ea typeface="Canva Sans"/>
                <a:cs typeface="Canva Sans"/>
                <a:sym typeface="Canva Sans"/>
              </a:rPr>
              <a:t>Automatic Control of the bot and mop 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3A383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87537" y="3934843"/>
            <a:ext cx="7471014" cy="76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A383D"/>
                </a:solidFill>
                <a:latin typeface="Canva Sans"/>
                <a:ea typeface="Canva Sans"/>
                <a:cs typeface="Canva Sans"/>
                <a:sym typeface="Canva Sans"/>
              </a:rPr>
              <a:t>Use of Gyro sensors to ensure balancing of the bot motion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263</Words>
  <Application>Microsoft Office PowerPoint</Application>
  <PresentationFormat>Custom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Poppins Bold</vt:lpstr>
      <vt:lpstr>Canva Sans</vt:lpstr>
      <vt:lpstr>Arial</vt:lpstr>
      <vt:lpstr>Prata</vt:lpstr>
      <vt:lpstr>Calibri</vt:lpstr>
      <vt:lpstr>Kage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Cleaning room and industrial area autonomously Saving time and human effort Minimizing health risks Helping people with disabilities Cost-effective and eco-friendly cleaning</dc:title>
  <dc:creator>Nahian Tasnim</dc:creator>
  <cp:lastModifiedBy>Ilias Ahmad</cp:lastModifiedBy>
  <cp:revision>4</cp:revision>
  <dcterms:created xsi:type="dcterms:W3CDTF">2006-08-16T00:00:00Z</dcterms:created>
  <dcterms:modified xsi:type="dcterms:W3CDTF">2025-08-03T08:35:29Z</dcterms:modified>
  <dc:identifier>DAGUAs-mqlQ</dc:identifier>
</cp:coreProperties>
</file>